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58" r:id="rId6"/>
    <p:sldId id="26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374" y="1013056"/>
            <a:ext cx="8518629" cy="1646302"/>
          </a:xfrm>
        </p:spPr>
        <p:txBody>
          <a:bodyPr/>
          <a:lstStyle/>
          <a:p>
            <a:r>
              <a:rPr lang="es-AR" sz="4400" dirty="0" smtClean="0"/>
              <a:t>Transporte Público por Colectivo</a:t>
            </a:r>
            <a:br>
              <a:rPr lang="es-AR" sz="4400" dirty="0" smtClean="0"/>
            </a:br>
            <a:r>
              <a:rPr lang="es-AR" sz="4400" dirty="0" smtClean="0"/>
              <a:t>Municipalidad de Tres Arroyos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4399723"/>
            <a:ext cx="8359603" cy="1656520"/>
          </a:xfrm>
        </p:spPr>
        <p:txBody>
          <a:bodyPr>
            <a:normAutofit fontScale="85000" lnSpcReduction="10000"/>
          </a:bodyPr>
          <a:lstStyle/>
          <a:p>
            <a:r>
              <a:rPr lang="es-AR" sz="2400" dirty="0" smtClean="0"/>
              <a:t>Proyecto para implementar un sistema de Transporte Público en Colectivos en la Ciudad y entre localidades del Partido de Tres Arroyos</a:t>
            </a:r>
          </a:p>
          <a:p>
            <a:endParaRPr lang="es-AR" sz="2400" dirty="0" smtClean="0"/>
          </a:p>
          <a:p>
            <a:r>
              <a:rPr lang="es-AR" sz="2400" dirty="0" smtClean="0"/>
              <a:t>Consultor: Lic. Ramiro Frapiccini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4697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9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roid Sans Fallback"/>
                <a:cs typeface="FreeSans"/>
              </a:rPr>
              <a:t>  </a:t>
            </a:r>
            <a:endParaRPr kumimoji="0" lang="es-A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Tres Arroyos Locales habili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14223" r="9288" b="6564"/>
          <a:stretch>
            <a:fillRect/>
          </a:stretch>
        </p:blipFill>
        <p:spPr bwMode="auto">
          <a:xfrm>
            <a:off x="1017636" y="1551030"/>
            <a:ext cx="3793514" cy="509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apa Calor MINOR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3786" r="9442" b="13895"/>
          <a:stretch>
            <a:fillRect/>
          </a:stretch>
        </p:blipFill>
        <p:spPr bwMode="auto">
          <a:xfrm>
            <a:off x="6556046" y="354895"/>
            <a:ext cx="50863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6355"/>
            <a:ext cx="8596668" cy="1694045"/>
          </a:xfrm>
        </p:spPr>
        <p:txBody>
          <a:bodyPr/>
          <a:lstStyle/>
          <a:p>
            <a:r>
              <a:rPr lang="es-AR" dirty="0" smtClean="0"/>
              <a:t>Demanda de viajes</a:t>
            </a:r>
            <a:br>
              <a:rPr lang="es-AR" dirty="0" smtClean="0"/>
            </a:br>
            <a:r>
              <a:rPr lang="es-AR" dirty="0" smtClean="0"/>
              <a:t>Actividad Económica – Vta. Min.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244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pa Calor MAYOR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3786" r="6502" b="13785"/>
          <a:stretch>
            <a:fillRect/>
          </a:stretch>
        </p:blipFill>
        <p:spPr bwMode="auto">
          <a:xfrm>
            <a:off x="6264886" y="457200"/>
            <a:ext cx="52673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9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roid Sans Fallback"/>
                <a:cs typeface="FreeSans"/>
              </a:rPr>
              <a:t>  </a:t>
            </a:r>
            <a:endParaRPr kumimoji="0" lang="es-A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Mapa Calor MINOR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3786" r="9442" b="13895"/>
          <a:stretch>
            <a:fillRect/>
          </a:stretch>
        </p:blipFill>
        <p:spPr bwMode="auto">
          <a:xfrm>
            <a:off x="677334" y="457200"/>
            <a:ext cx="50863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6355"/>
            <a:ext cx="8596668" cy="1694045"/>
          </a:xfrm>
        </p:spPr>
        <p:txBody>
          <a:bodyPr/>
          <a:lstStyle/>
          <a:p>
            <a:r>
              <a:rPr lang="es-AR" dirty="0" smtClean="0"/>
              <a:t>Demanda de viajes</a:t>
            </a:r>
            <a:br>
              <a:rPr lang="es-AR" dirty="0" smtClean="0"/>
            </a:br>
            <a:r>
              <a:rPr lang="es-AR" dirty="0" smtClean="0"/>
              <a:t>Vta. Minorista vs. Mayorista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05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OBJETIVOS DEL PROYECTO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20348"/>
            <a:ext cx="8596668" cy="4055165"/>
          </a:xfrm>
        </p:spPr>
        <p:txBody>
          <a:bodyPr>
            <a:normAutofit/>
          </a:bodyPr>
          <a:lstStyle/>
          <a:p>
            <a:r>
              <a:rPr lang="es-AR" sz="4000" dirty="0" smtClean="0"/>
              <a:t>Líneas de TPC para la Ciudad de Tres Arroyos</a:t>
            </a:r>
          </a:p>
          <a:p>
            <a:r>
              <a:rPr lang="es-AR" sz="4000" dirty="0" smtClean="0"/>
              <a:t>Líneas de TPC para unir las localidades del Partido de Tres Arroyos</a:t>
            </a:r>
          </a:p>
          <a:p>
            <a:pPr lvl="0"/>
            <a:endParaRPr lang="es-AR" sz="4000" dirty="0" smtClean="0"/>
          </a:p>
        </p:txBody>
      </p:sp>
    </p:spTree>
    <p:extLst>
      <p:ext uri="{BB962C8B-B14F-4D97-AF65-F5344CB8AC3E}">
        <p14:creationId xmlns:p14="http://schemas.microsoft.com/office/powerpoint/2010/main" val="239235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ETAPAS DEL PROYECTO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02191"/>
            <a:ext cx="8596668" cy="4685356"/>
          </a:xfrm>
        </p:spPr>
        <p:txBody>
          <a:bodyPr>
            <a:normAutofit/>
          </a:bodyPr>
          <a:lstStyle/>
          <a:p>
            <a:pPr lvl="0"/>
            <a:r>
              <a:rPr lang="es-AR" sz="3200" dirty="0"/>
              <a:t>Análisis de antecedentes. Locales y de ciudades y municipios </a:t>
            </a:r>
            <a:r>
              <a:rPr lang="es-AR" sz="3200" dirty="0" smtClean="0"/>
              <a:t>similares</a:t>
            </a:r>
          </a:p>
          <a:p>
            <a:pPr lvl="0"/>
            <a:r>
              <a:rPr lang="es-AR" sz="3200" dirty="0" smtClean="0"/>
              <a:t>Determinación </a:t>
            </a:r>
            <a:r>
              <a:rPr lang="es-AR" sz="3200" dirty="0"/>
              <a:t>de la Demanda </a:t>
            </a:r>
            <a:r>
              <a:rPr lang="es-AR" sz="3200" dirty="0" smtClean="0"/>
              <a:t>Potencial</a:t>
            </a:r>
          </a:p>
          <a:p>
            <a:pPr lvl="0"/>
            <a:r>
              <a:rPr lang="es-AR" sz="3200" dirty="0" smtClean="0"/>
              <a:t>Propuesta Operativa Preliminar</a:t>
            </a:r>
            <a:endParaRPr lang="es-AR" sz="3200" dirty="0"/>
          </a:p>
          <a:p>
            <a:pPr lvl="0"/>
            <a:r>
              <a:rPr lang="es-AR" sz="3200" dirty="0"/>
              <a:t>Proyecto </a:t>
            </a:r>
            <a:r>
              <a:rPr lang="es-AR" sz="3200" dirty="0" smtClean="0"/>
              <a:t>Económico</a:t>
            </a:r>
            <a:endParaRPr lang="es-AR" sz="3200" dirty="0"/>
          </a:p>
          <a:p>
            <a:pPr lvl="0"/>
            <a:r>
              <a:rPr lang="es-AR" sz="3200" dirty="0"/>
              <a:t>Elaboración de un Marco </a:t>
            </a:r>
            <a:r>
              <a:rPr lang="es-AR" sz="3200" dirty="0" smtClean="0"/>
              <a:t>Normativo</a:t>
            </a:r>
            <a:endParaRPr lang="es-AR" sz="3200" dirty="0"/>
          </a:p>
          <a:p>
            <a:pPr lvl="0"/>
            <a:r>
              <a:rPr lang="es-AR" sz="3200" dirty="0" smtClean="0"/>
              <a:t>Prueba piloto del TPC</a:t>
            </a:r>
          </a:p>
        </p:txBody>
      </p:sp>
    </p:spTree>
    <p:extLst>
      <p:ext uri="{BB962C8B-B14F-4D97-AF65-F5344CB8AC3E}">
        <p14:creationId xmlns:p14="http://schemas.microsoft.com/office/powerpoint/2010/main" val="416393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OTROS MUNICIPIOS CON TRANSPORTE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77334" y="1786597"/>
            <a:ext cx="8596668" cy="4740812"/>
          </a:xfrm>
        </p:spPr>
        <p:txBody>
          <a:bodyPr>
            <a:normAutofit/>
          </a:bodyPr>
          <a:lstStyle/>
          <a:p>
            <a:r>
              <a:rPr lang="es-AR" dirty="0" smtClean="0"/>
              <a:t>Tres Arroyos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62.000 habitantes (46.500 en ciudad)</a:t>
            </a:r>
          </a:p>
          <a:p>
            <a:r>
              <a:rPr lang="es-AR" dirty="0" smtClean="0"/>
              <a:t>Azul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75.000 habitantes (54.000 en ciudad)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2 líneas de colectivos, 22 unidades</a:t>
            </a:r>
          </a:p>
          <a:p>
            <a:r>
              <a:rPr lang="es-AR" dirty="0" smtClean="0"/>
              <a:t>Balcarce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48.500 habitantes (40.000 en ciudad)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4 líneas de colectivos, 4 unidades</a:t>
            </a:r>
          </a:p>
          <a:p>
            <a:r>
              <a:rPr lang="es-AR" dirty="0" err="1" smtClean="0"/>
              <a:t>Chivilcoy</a:t>
            </a:r>
            <a:endParaRPr lang="es-AR" dirty="0" smtClean="0"/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70.000 habitantes (50.000 en ciudad)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9 líneas de colectivos, 21 unidades</a:t>
            </a:r>
          </a:p>
          <a:p>
            <a:pPr marL="0" indent="0">
              <a:buNone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83844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Recorridos 2009 – Recorrido 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Recorrido A ida - 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r="24577"/>
          <a:stretch>
            <a:fillRect/>
          </a:stretch>
        </p:blipFill>
        <p:spPr bwMode="auto">
          <a:xfrm>
            <a:off x="516834" y="1369944"/>
            <a:ext cx="5089263" cy="53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Recorrido A vta - 6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r="26112"/>
          <a:stretch>
            <a:fillRect/>
          </a:stretch>
        </p:blipFill>
        <p:spPr bwMode="auto">
          <a:xfrm>
            <a:off x="6109678" y="1384853"/>
            <a:ext cx="4788965" cy="53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9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roid Sans Fallback"/>
                <a:cs typeface="FreeSans"/>
              </a:rPr>
              <a:t>  </a:t>
            </a:r>
            <a:endParaRPr kumimoji="0" lang="es-A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5494"/>
          </a:xfrm>
        </p:spPr>
        <p:txBody>
          <a:bodyPr>
            <a:normAutofit/>
          </a:bodyPr>
          <a:lstStyle/>
          <a:p>
            <a:r>
              <a:rPr lang="es-AR" sz="2800" dirty="0" smtClean="0"/>
              <a:t>Comparación de tiempos colectivo y particular</a:t>
            </a:r>
            <a:endParaRPr lang="es-AR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08949"/>
              </p:ext>
            </p:extLst>
          </p:nvPr>
        </p:nvGraphicFramePr>
        <p:xfrm>
          <a:off x="677334" y="1605094"/>
          <a:ext cx="11136981" cy="4178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7648">
                  <a:extLst>
                    <a:ext uri="{9D8B030D-6E8A-4147-A177-3AD203B41FA5}">
                      <a16:colId xmlns:a16="http://schemas.microsoft.com/office/drawing/2014/main" val="3015183893"/>
                    </a:ext>
                  </a:extLst>
                </a:gridCol>
                <a:gridCol w="1033586">
                  <a:extLst>
                    <a:ext uri="{9D8B030D-6E8A-4147-A177-3AD203B41FA5}">
                      <a16:colId xmlns:a16="http://schemas.microsoft.com/office/drawing/2014/main" val="77643986"/>
                    </a:ext>
                  </a:extLst>
                </a:gridCol>
                <a:gridCol w="996089">
                  <a:extLst>
                    <a:ext uri="{9D8B030D-6E8A-4147-A177-3AD203B41FA5}">
                      <a16:colId xmlns:a16="http://schemas.microsoft.com/office/drawing/2014/main" val="3345575352"/>
                    </a:ext>
                  </a:extLst>
                </a:gridCol>
                <a:gridCol w="996089">
                  <a:extLst>
                    <a:ext uri="{9D8B030D-6E8A-4147-A177-3AD203B41FA5}">
                      <a16:colId xmlns:a16="http://schemas.microsoft.com/office/drawing/2014/main" val="3895487771"/>
                    </a:ext>
                  </a:extLst>
                </a:gridCol>
                <a:gridCol w="1291261">
                  <a:extLst>
                    <a:ext uri="{9D8B030D-6E8A-4147-A177-3AD203B41FA5}">
                      <a16:colId xmlns:a16="http://schemas.microsoft.com/office/drawing/2014/main" val="3530615708"/>
                    </a:ext>
                  </a:extLst>
                </a:gridCol>
                <a:gridCol w="623036">
                  <a:extLst>
                    <a:ext uri="{9D8B030D-6E8A-4147-A177-3AD203B41FA5}">
                      <a16:colId xmlns:a16="http://schemas.microsoft.com/office/drawing/2014/main" val="3858320833"/>
                    </a:ext>
                  </a:extLst>
                </a:gridCol>
                <a:gridCol w="973773">
                  <a:extLst>
                    <a:ext uri="{9D8B030D-6E8A-4147-A177-3AD203B41FA5}">
                      <a16:colId xmlns:a16="http://schemas.microsoft.com/office/drawing/2014/main" val="3438596197"/>
                    </a:ext>
                  </a:extLst>
                </a:gridCol>
                <a:gridCol w="1185499">
                  <a:extLst>
                    <a:ext uri="{9D8B030D-6E8A-4147-A177-3AD203B41FA5}">
                      <a16:colId xmlns:a16="http://schemas.microsoft.com/office/drawing/2014/main" val="1885630488"/>
                    </a:ext>
                  </a:extLst>
                </a:gridCol>
              </a:tblGrid>
              <a:tr h="2600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 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Tiempos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% respecto al colectivo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24894"/>
                  </a:ext>
                </a:extLst>
              </a:tr>
              <a:tr h="551424">
                <a:tc>
                  <a:txBody>
                    <a:bodyPr/>
                    <a:lstStyle/>
                    <a:p>
                      <a:endParaRPr lang="es-AR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Colectivo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Auto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Bicicleta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Caminando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Auto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Bicicleta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Caminando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307132"/>
                  </a:ext>
                </a:extLst>
              </a:tr>
              <a:tr h="5514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De Ameghino y Caseros al Hospital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00:30:24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00:08:03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00:20:07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01:00:23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26%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66%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199%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486888"/>
                  </a:ext>
                </a:extLst>
              </a:tr>
              <a:tr h="5043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De Ameghino y Caseros a Alem y Moreno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01:00:33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00:08:42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00:21:45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01:05:15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14%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36%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108%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803153"/>
                  </a:ext>
                </a:extLst>
              </a:tr>
              <a:tr h="5514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De Ameghino al Centro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00:38:27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00:05:05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00:12:43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00:38:09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13%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33%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99%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116871"/>
                  </a:ext>
                </a:extLst>
              </a:tr>
              <a:tr h="5514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Del Cementerio al Centro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00:38:19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00:09:22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00:23:24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01:10:13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24%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61%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183%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24234"/>
                  </a:ext>
                </a:extLst>
              </a:tr>
              <a:tr h="5514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Del Gaucho al Hospital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00:24:38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00:07:38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00:19:06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00:57:18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31%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78%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233%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915427"/>
                  </a:ext>
                </a:extLst>
              </a:tr>
              <a:tr h="5514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Del Gaucho al Centro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00:17:34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00:06:02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00:15:06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00:45:18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34%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>
                          <a:effectLst/>
                        </a:rPr>
                        <a:t>86%</a:t>
                      </a:r>
                      <a:endParaRPr lang="es-AR" sz="1800" kern="5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kern="0" dirty="0">
                          <a:effectLst/>
                        </a:rPr>
                        <a:t>258%</a:t>
                      </a:r>
                      <a:endParaRPr lang="es-AR" sz="1800" kern="50" dirty="0">
                        <a:effectLst/>
                        <a:latin typeface="Calibri" panose="020F0502020204030204" pitchFamily="34" charset="0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773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6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6355"/>
            <a:ext cx="8596668" cy="1694045"/>
          </a:xfrm>
        </p:spPr>
        <p:txBody>
          <a:bodyPr/>
          <a:lstStyle/>
          <a:p>
            <a:r>
              <a:rPr lang="es-AR" dirty="0" smtClean="0"/>
              <a:t>Demanda de viajes</a:t>
            </a:r>
            <a:br>
              <a:rPr lang="es-AR" dirty="0" smtClean="0"/>
            </a:br>
            <a:r>
              <a:rPr lang="es-AR" dirty="0" smtClean="0"/>
              <a:t>Población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9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roid Sans Fallback"/>
                <a:cs typeface="FreeSans"/>
              </a:rPr>
              <a:t>  </a:t>
            </a:r>
            <a:endParaRPr kumimoji="0" lang="es-A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 descr="C:\Users\Ramiro\AppData\Local\Microsoft\Windows\INetCache\Content.Word\Radios con Persona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4213" r="20431" b="2882"/>
          <a:stretch/>
        </p:blipFill>
        <p:spPr bwMode="auto">
          <a:xfrm>
            <a:off x="677334" y="1404033"/>
            <a:ext cx="4794079" cy="5204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Partido Radios Localidades Pobl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3470" r="3362" b="3665"/>
          <a:stretch>
            <a:fillRect/>
          </a:stretch>
        </p:blipFill>
        <p:spPr bwMode="auto">
          <a:xfrm>
            <a:off x="7032550" y="236355"/>
            <a:ext cx="4482903" cy="63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2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6355"/>
            <a:ext cx="8596668" cy="1694045"/>
          </a:xfrm>
        </p:spPr>
        <p:txBody>
          <a:bodyPr/>
          <a:lstStyle/>
          <a:p>
            <a:r>
              <a:rPr lang="es-AR" dirty="0" smtClean="0"/>
              <a:t>Demanda de viajes</a:t>
            </a:r>
            <a:br>
              <a:rPr lang="es-AR" dirty="0" smtClean="0"/>
            </a:br>
            <a:r>
              <a:rPr lang="es-AR" dirty="0" smtClean="0"/>
              <a:t>Actividades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9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roid Sans Fallback"/>
                <a:cs typeface="FreeSans"/>
              </a:rPr>
              <a:t>  </a:t>
            </a:r>
            <a:endParaRPr kumimoji="0" lang="es-A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Servicios Compl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8842" r="3555" b="3825"/>
          <a:stretch>
            <a:fillRect/>
          </a:stretch>
        </p:blipFill>
        <p:spPr bwMode="auto">
          <a:xfrm>
            <a:off x="5097268" y="0"/>
            <a:ext cx="503872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6355"/>
            <a:ext cx="8596668" cy="1694045"/>
          </a:xfrm>
        </p:spPr>
        <p:txBody>
          <a:bodyPr/>
          <a:lstStyle/>
          <a:p>
            <a:r>
              <a:rPr lang="es-AR" dirty="0" smtClean="0"/>
              <a:t>Demanda de viajes</a:t>
            </a:r>
            <a:br>
              <a:rPr lang="es-AR" dirty="0" smtClean="0"/>
            </a:br>
            <a:r>
              <a:rPr lang="es-AR" dirty="0" smtClean="0"/>
              <a:t>Educación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9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roid Sans Fallback"/>
                <a:cs typeface="FreeSans"/>
              </a:rPr>
              <a:t>  </a:t>
            </a:r>
            <a:endParaRPr kumimoji="0" lang="es-A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Radios con Cantidad Alumnos y establecimi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5832" r="3711" b="1604"/>
          <a:stretch>
            <a:fillRect/>
          </a:stretch>
        </p:blipFill>
        <p:spPr bwMode="auto">
          <a:xfrm>
            <a:off x="6710288" y="183008"/>
            <a:ext cx="4696925" cy="667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scuelas por Cantidad de Alum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9" y="1612728"/>
            <a:ext cx="6412809" cy="45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  <wetp:taskpane dockstate="right" visibility="0" width="350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ED4ABF9-FF0F-4C73-AF84-D135EBF312F8}">
  <we:reference id="wa200007130" version="1.0.0.1" store="es-ES" storeType="OMEX"/>
  <we:alternateReferences>
    <we:reference id="wa200007130" version="1.0.0.1" store="wa20000713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294FE1F-F86D-43F7-8250-88952784DBF6}">
  <we:reference id="wa200005107" version="1.1.0.0" store="es-ES" storeType="OMEX"/>
  <we:alternateReferences>
    <we:reference id="WA200005107" version="1.1.0.0" store="WA2000051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1319</TotalTime>
  <Words>314</Words>
  <Application>Microsoft Office PowerPoint</Application>
  <PresentationFormat>Panorámica</PresentationFormat>
  <Paragraphs>97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Calibri</vt:lpstr>
      <vt:lpstr>Droid Sans Fallback</vt:lpstr>
      <vt:lpstr>FreeSans</vt:lpstr>
      <vt:lpstr>华文新魏</vt:lpstr>
      <vt:lpstr>Times New Roman</vt:lpstr>
      <vt:lpstr>Trebuchet MS</vt:lpstr>
      <vt:lpstr>Wingdings 3</vt:lpstr>
      <vt:lpstr>Faceta</vt:lpstr>
      <vt:lpstr>Transporte Público por Colectivo Municipalidad de Tres Arroyos</vt:lpstr>
      <vt:lpstr>OBJETIVOS DEL PROYECTO</vt:lpstr>
      <vt:lpstr>ETAPAS DEL PROYECTO</vt:lpstr>
      <vt:lpstr>OTROS MUNICIPIOS CON TRANSPORTE</vt:lpstr>
      <vt:lpstr>Recorridos 2009 – Recorrido A</vt:lpstr>
      <vt:lpstr>Comparación de tiempos colectivo y particular</vt:lpstr>
      <vt:lpstr>Demanda de viajes Población</vt:lpstr>
      <vt:lpstr>Demanda de viajes Actividades</vt:lpstr>
      <vt:lpstr>Demanda de viajes Educación</vt:lpstr>
      <vt:lpstr>Demanda de viajes Actividad Económica – Vta. Min.</vt:lpstr>
      <vt:lpstr>Demanda de viajes Vta. Minorista vs. Mayorista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Ramiro Juan Frapiccini</dc:creator>
  <cp:lastModifiedBy>Ramiro Juan Frapiccini</cp:lastModifiedBy>
  <cp:revision>24</cp:revision>
  <dcterms:created xsi:type="dcterms:W3CDTF">2025-02-05T13:33:26Z</dcterms:created>
  <dcterms:modified xsi:type="dcterms:W3CDTF">2025-04-21T13:39:07Z</dcterms:modified>
</cp:coreProperties>
</file>